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520" r:id="rId2"/>
    <p:sldId id="521" r:id="rId3"/>
    <p:sldId id="522" r:id="rId4"/>
    <p:sldId id="523" r:id="rId5"/>
    <p:sldId id="524" r:id="rId6"/>
    <p:sldId id="525" r:id="rId7"/>
    <p:sldId id="526" r:id="rId8"/>
    <p:sldId id="375" r:id="rId9"/>
    <p:sldId id="376" r:id="rId10"/>
    <p:sldId id="528" r:id="rId11"/>
    <p:sldId id="529" r:id="rId12"/>
    <p:sldId id="530" r:id="rId13"/>
  </p:sldIdLst>
  <p:sldSz cx="9144000" cy="6858000" type="screen4x3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22"/>
    <p:restoredTop sz="93089"/>
  </p:normalViewPr>
  <p:slideViewPr>
    <p:cSldViewPr snapToGrid="0" snapToObjects="1">
      <p:cViewPr varScale="1">
        <p:scale>
          <a:sx n="96" d="100"/>
          <a:sy n="96" d="100"/>
        </p:scale>
        <p:origin x="192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F1002-956C-6046-8600-5F313B9B58C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46A1C-3507-284C-A450-A4127A66C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86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06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139D29-BE71-0C43-9C5A-CDA52EBA67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CBEEF1-BCAB-764D-955A-D156233BF9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61C9FB-135C-CE4E-A9DD-D1CDA63BD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E3EA40-B1EA-054E-AC57-60078B6B3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99D331-54E0-E648-ABD2-66C1B9698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4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0FE2D5-699A-D541-8359-B25B74E62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319BEC-C246-0C44-BDF8-A2930EE29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5B0C6C-172E-8F4D-91F4-EDFC8ABBB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F23F47-6075-454D-BD04-4C9813E0E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9F9D88-F249-2048-A1AC-73D18C9D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770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92DA195-1230-C941-A8D4-6A95693A8A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5DFD0C-E2C0-764B-87C7-F9A281C24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0D4E72-7289-6B42-BAAC-067C80363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48B933-079D-A245-A56E-3A54EE896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D09386-0BF1-4245-9DDD-798ED1F58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0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FF3814-38C7-BB46-A12E-B9935C9E3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6BC82F-0E46-1A4D-82D8-13E1C341D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D95244-D478-D945-BD9C-36B72379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1468E2-D354-6540-9E0F-0D6C39AA4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708979-9B86-DF48-90F8-8A37C244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341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FF590-403F-8944-9D4B-E054B00C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CAD31B-EA42-FB43-9349-232D5F750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B771F-D0BE-D14D-AA38-EEEC53760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1D1F7D-B364-2849-97D3-A27BEF307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6A0C13-7340-A34F-8611-CFF0FB95E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73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255D14-B4A1-F54D-95B7-986601FBB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DA80C0-CB0A-9249-8E8A-F7427232A3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4881AB-837C-8241-A957-96D79442EC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672C7B-2FA6-1B43-822F-EB38FB74C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08023C-42C1-F346-B242-B51822D46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AD6D56-6B1F-3949-A989-C0DC0116E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707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6ED0D-9195-C143-A840-0176C7477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EADD0F-8A62-7942-AF28-5032953F7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8E1A45-3879-2C42-BC85-0DA097CBC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5B3D25-D5A8-844B-BFE8-31925D3840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C769717-AE59-CE4C-B909-B0EFF8775C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76CB617-637C-D94C-9F12-945E62DC5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A205358-33D7-1640-AC7B-8BE3A0A79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60B1E8E-A5B4-EB4C-BDBD-1BB135A34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356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0F1AB0-8FB3-264B-9C56-27365266A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7BA7F4-5357-4A44-850D-D2C271FA1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A9D8A3-BB5F-794B-AF09-3B6E99C3C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3AB0431-04C9-514B-82D5-4967766B2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27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9F9EB27-238B-BB4B-B569-B7C67B231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849E01-E464-554C-A43D-A44B91410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3F469E-AF73-4041-80DA-CFA20CFE2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17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EBF55F-603B-4245-BBCE-DCCBE2BCC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D00CB3-5E93-3942-9A0A-F85ADADCA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F9178B-7E13-1544-B8F6-D9236F6499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FFEDE3-B48C-A347-868E-7DB880033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7D10BC-79BA-D644-B8F3-1D323AE72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4C6DCF-6473-A148-A722-34EC47236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922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3D9BEB-917A-FC4B-897A-D14E56278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47CC4F-C087-C949-B742-95955417EC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459A96-1C81-2345-A0D8-010E557FC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FB71A8-FAC3-3E4D-9012-3AE319C59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95CDAC-D3EF-5349-9718-7A8F02CA2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447EF4-C3A8-AB44-8975-DF630EB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12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746C5BA-7223-7E48-9547-0931A6E59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08EEB5-8D49-A344-B693-B6813DE21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418C10-0FAC-3648-9E5E-BC7F1ADE2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6CCAB-966E-6F4A-B489-81C90E80FADD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720627-152F-6145-8676-784341BAC1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B0E216-1072-C04E-A524-E11699E857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47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959" y="1508052"/>
            <a:ext cx="8689958" cy="1470025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생물학 연구를 위한 컴퓨터 </a:t>
            </a:r>
            <a:r>
              <a:rPr lang="ko-KR" altLang="en-US" sz="3600" b="1" dirty="0" err="1">
                <a:latin typeface="Arial"/>
                <a:cs typeface="Arial"/>
              </a:rPr>
              <a:t>사용기술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2940" y="5851911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>
                <a:latin typeface="Arial"/>
                <a:cs typeface="Arial"/>
              </a:rPr>
              <a:t>충북대학교 대학원 생물학과</a:t>
            </a:r>
            <a:endParaRPr lang="en-US" altLang="ko-KR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2589" y="129789"/>
            <a:ext cx="872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Arial"/>
                <a:cs typeface="Arial"/>
              </a:rPr>
              <a:t>5</a:t>
            </a:r>
            <a:r>
              <a:rPr lang="en-US" altLang="ko-KR" b="1" baseline="30000" dirty="0">
                <a:latin typeface="Arial"/>
                <a:cs typeface="Arial"/>
              </a:rPr>
              <a:t>th</a:t>
            </a:r>
            <a:r>
              <a:rPr lang="en-US" altLang="ko-KR" b="1" dirty="0">
                <a:latin typeface="Arial"/>
                <a:cs typeface="Arial"/>
              </a:rPr>
              <a:t> Lecture														2020. 4.16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76481" y="2747244"/>
            <a:ext cx="3191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latin typeface="Arial"/>
                <a:cs typeface="Arial"/>
              </a:rPr>
              <a:t>파이썬</a:t>
            </a:r>
            <a:r>
              <a:rPr lang="ko-KR" altLang="en-US" sz="2400" dirty="0">
                <a:latin typeface="Arial"/>
                <a:cs typeface="Arial"/>
              </a:rPr>
              <a:t> 프로그래밍 </a:t>
            </a:r>
            <a:r>
              <a:rPr lang="en-US" altLang="ko-KR" sz="2400" dirty="0">
                <a:latin typeface="Arial"/>
                <a:cs typeface="Arial"/>
              </a:rPr>
              <a:t>(II)</a:t>
            </a: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3384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3E139C-7C60-9F4A-921E-4CC82AF83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7490"/>
            <a:ext cx="8229600" cy="1143000"/>
          </a:xfrm>
        </p:spPr>
        <p:txBody>
          <a:bodyPr/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데이터프레임 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&amp;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 시리즈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83CD77-0903-B949-A1BD-C8DD161CF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217" y="1781123"/>
            <a:ext cx="6350000" cy="2425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D5BBFD-466D-D74A-9605-DD529BC62F91}"/>
              </a:ext>
            </a:extLst>
          </p:cNvPr>
          <p:cNvSpPr txBox="1"/>
          <p:nvPr/>
        </p:nvSpPr>
        <p:spPr>
          <a:xfrm>
            <a:off x="1176679" y="4491828"/>
            <a:ext cx="6790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스프레드쉬트의</a:t>
            </a:r>
            <a:r>
              <a:rPr kumimoji="1" lang="ko-KR" altLang="en-US" dirty="0"/>
              <a:t> 각 열에 해당하는 것을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시리즈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</a:t>
            </a:r>
            <a:r>
              <a:rPr kumimoji="1" lang="en-US" altLang="ko-KR" dirty="0"/>
              <a:t>(Series) 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ore-KR" altLang="en-US" dirty="0"/>
              <a:t>여러개의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시리즈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는 데이터프레임 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DataFrame</a:t>
            </a:r>
            <a:r>
              <a:rPr kumimoji="1" lang="en-US" altLang="ko-KR" dirty="0"/>
              <a:t>) </a:t>
            </a:r>
            <a:r>
              <a:rPr kumimoji="1" lang="ko-KR" altLang="en-US" dirty="0"/>
              <a:t>을 구성한다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40F66-C2E2-E045-85FD-06B919CFBBD7}"/>
              </a:ext>
            </a:extLst>
          </p:cNvPr>
          <p:cNvSpPr txBox="1"/>
          <p:nvPr/>
        </p:nvSpPr>
        <p:spPr>
          <a:xfrm>
            <a:off x="927945" y="5791200"/>
            <a:ext cx="775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하나의 데이터프레임은 엑셀 </a:t>
            </a:r>
            <a:r>
              <a:rPr kumimoji="1" lang="ko-KR" altLang="en-US" dirty="0" err="1"/>
              <a:t>스프레드쉬트의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쉬트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와 비슷한 역할을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27203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42517E-FBB5-D44F-90F1-B75BB32FF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7490"/>
            <a:ext cx="8229600" cy="1143000"/>
          </a:xfrm>
        </p:spPr>
        <p:txBody>
          <a:bodyPr/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데이터프레임 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merge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4FAA9-0405-E04E-B56D-DCF4C326A806}"/>
              </a:ext>
            </a:extLst>
          </p:cNvPr>
          <p:cNvSpPr txBox="1"/>
          <p:nvPr/>
        </p:nvSpPr>
        <p:spPr>
          <a:xfrm>
            <a:off x="992777" y="1410789"/>
            <a:ext cx="6570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흔히 많은 데이터베이스에서 </a:t>
            </a:r>
            <a:r>
              <a:rPr kumimoji="1" lang="en-US" altLang="ko-KR" dirty="0"/>
              <a:t>‘Join’ </a:t>
            </a:r>
            <a:r>
              <a:rPr kumimoji="1" lang="ko-KR" altLang="en-US" dirty="0"/>
              <a:t>이라는 이름으로 표현되는 것 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3C08A7-7182-5647-A7DB-9DA991840B57}"/>
              </a:ext>
            </a:extLst>
          </p:cNvPr>
          <p:cNvSpPr txBox="1"/>
          <p:nvPr/>
        </p:nvSpPr>
        <p:spPr>
          <a:xfrm>
            <a:off x="992777" y="2076994"/>
            <a:ext cx="6378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서로</a:t>
            </a:r>
            <a:r>
              <a:rPr kumimoji="1" lang="ko-KR" altLang="en-US" b="1" dirty="0"/>
              <a:t> 다른 테이블을 같은 열의 내용물을 이용하여 병합하는 것 </a:t>
            </a:r>
            <a:endParaRPr kumimoji="1" lang="ko-Kore-KR" altLang="en-US" b="1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B2594CE-B3BF-6F40-8B74-84E6AE4020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305821"/>
              </p:ext>
            </p:extLst>
          </p:nvPr>
        </p:nvGraphicFramePr>
        <p:xfrm>
          <a:off x="336037" y="2781190"/>
          <a:ext cx="409018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9092">
                  <a:extLst>
                    <a:ext uri="{9D8B030D-6E8A-4147-A177-3AD203B41FA5}">
                      <a16:colId xmlns:a16="http://schemas.microsoft.com/office/drawing/2014/main" val="3193647517"/>
                    </a:ext>
                  </a:extLst>
                </a:gridCol>
                <a:gridCol w="743183">
                  <a:extLst>
                    <a:ext uri="{9D8B030D-6E8A-4147-A177-3AD203B41FA5}">
                      <a16:colId xmlns:a16="http://schemas.microsoft.com/office/drawing/2014/main" val="638521781"/>
                    </a:ext>
                  </a:extLst>
                </a:gridCol>
                <a:gridCol w="715618">
                  <a:extLst>
                    <a:ext uri="{9D8B030D-6E8A-4147-A177-3AD203B41FA5}">
                      <a16:colId xmlns:a16="http://schemas.microsoft.com/office/drawing/2014/main" val="2274285110"/>
                    </a:ext>
                  </a:extLst>
                </a:gridCol>
                <a:gridCol w="1802295">
                  <a:extLst>
                    <a:ext uri="{9D8B030D-6E8A-4147-A177-3AD203B41FA5}">
                      <a16:colId xmlns:a16="http://schemas.microsoft.com/office/drawing/2014/main" val="41879888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이름 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포지션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입단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소속팀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70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류현진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투수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020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토론토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블루제이스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21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김광현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투수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020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세인트루이스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카디널즈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16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추신수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외야수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014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텍사스</a:t>
                      </a:r>
                      <a:r>
                        <a:rPr lang="ko-KR" altLang="en-US" sz="1100" dirty="0"/>
                        <a:t> 레인저스 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375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최지만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내야수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018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템파베이</a:t>
                      </a:r>
                      <a:r>
                        <a:rPr lang="en-US" altLang="ko-Kore-KR" sz="1100" dirty="0"/>
                        <a:t> </a:t>
                      </a:r>
                      <a:r>
                        <a:rPr lang="ko-Kore-KR" altLang="en-US" sz="1100" dirty="0"/>
                        <a:t>레이즈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206160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ACA8D15-A233-8048-98D8-E77AC42285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3856905"/>
              </p:ext>
            </p:extLst>
          </p:nvPr>
        </p:nvGraphicFramePr>
        <p:xfrm>
          <a:off x="4820195" y="2743200"/>
          <a:ext cx="3866605" cy="1948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6292">
                  <a:extLst>
                    <a:ext uri="{9D8B030D-6E8A-4147-A177-3AD203B41FA5}">
                      <a16:colId xmlns:a16="http://schemas.microsoft.com/office/drawing/2014/main" val="3193647517"/>
                    </a:ext>
                  </a:extLst>
                </a:gridCol>
                <a:gridCol w="781878">
                  <a:extLst>
                    <a:ext uri="{9D8B030D-6E8A-4147-A177-3AD203B41FA5}">
                      <a16:colId xmlns:a16="http://schemas.microsoft.com/office/drawing/2014/main" val="638521781"/>
                    </a:ext>
                  </a:extLst>
                </a:gridCol>
                <a:gridCol w="662609">
                  <a:extLst>
                    <a:ext uri="{9D8B030D-6E8A-4147-A177-3AD203B41FA5}">
                      <a16:colId xmlns:a16="http://schemas.microsoft.com/office/drawing/2014/main" val="2274285110"/>
                    </a:ext>
                  </a:extLst>
                </a:gridCol>
                <a:gridCol w="503583">
                  <a:extLst>
                    <a:ext uri="{9D8B030D-6E8A-4147-A177-3AD203B41FA5}">
                      <a16:colId xmlns:a16="http://schemas.microsoft.com/office/drawing/2014/main" val="4187988870"/>
                    </a:ext>
                  </a:extLst>
                </a:gridCol>
                <a:gridCol w="722243">
                  <a:extLst>
                    <a:ext uri="{9D8B030D-6E8A-4147-A177-3AD203B41FA5}">
                      <a16:colId xmlns:a16="http://schemas.microsoft.com/office/drawing/2014/main" val="2767187825"/>
                    </a:ext>
                  </a:extLst>
                </a:gridCol>
              </a:tblGrid>
              <a:tr h="457497"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이름 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방어율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탈삼진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승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패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270323"/>
                  </a:ext>
                </a:extLst>
              </a:tr>
              <a:tr h="256033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류현진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.32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63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4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5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214517"/>
                  </a:ext>
                </a:extLst>
              </a:tr>
              <a:tr h="275451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Jacob </a:t>
                      </a:r>
                      <a:r>
                        <a:rPr lang="en-US" altLang="ko-Kore-KR" sz="1100" dirty="0" err="1"/>
                        <a:t>Degrom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2.43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255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11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8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916702"/>
                  </a:ext>
                </a:extLst>
              </a:tr>
              <a:tr h="355791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Gerrit Cole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2.50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320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5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375413"/>
                  </a:ext>
                </a:extLst>
              </a:tr>
              <a:tr h="275452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Justin Verlander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2.58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300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21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6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206160"/>
                  </a:ext>
                </a:extLst>
              </a:tr>
              <a:tr h="324799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Mike </a:t>
                      </a:r>
                      <a:r>
                        <a:rPr lang="en-US" altLang="ko-Kore-KR" sz="1100" dirty="0" err="1"/>
                        <a:t>Soroka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2.68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142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13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4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3029104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C56C0F68-3405-0D49-B659-861112DC5084}"/>
              </a:ext>
            </a:extLst>
          </p:cNvPr>
          <p:cNvSpPr/>
          <p:nvPr/>
        </p:nvSpPr>
        <p:spPr>
          <a:xfrm>
            <a:off x="336037" y="2781190"/>
            <a:ext cx="803650" cy="1854200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84A2B5-1204-824B-99B9-8F56D678E26C}"/>
              </a:ext>
            </a:extLst>
          </p:cNvPr>
          <p:cNvSpPr/>
          <p:nvPr/>
        </p:nvSpPr>
        <p:spPr>
          <a:xfrm>
            <a:off x="4784037" y="2743198"/>
            <a:ext cx="1113179" cy="1948069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7DEC0441-0C7B-DE42-95C7-9D38AA541A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0926865"/>
              </p:ext>
            </p:extLst>
          </p:nvPr>
        </p:nvGraphicFramePr>
        <p:xfrm>
          <a:off x="1382665" y="5281226"/>
          <a:ext cx="6378670" cy="10400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5408">
                  <a:extLst>
                    <a:ext uri="{9D8B030D-6E8A-4147-A177-3AD203B41FA5}">
                      <a16:colId xmlns:a16="http://schemas.microsoft.com/office/drawing/2014/main" val="3193647517"/>
                    </a:ext>
                  </a:extLst>
                </a:gridCol>
                <a:gridCol w="882500">
                  <a:extLst>
                    <a:ext uri="{9D8B030D-6E8A-4147-A177-3AD203B41FA5}">
                      <a16:colId xmlns:a16="http://schemas.microsoft.com/office/drawing/2014/main" val="638521781"/>
                    </a:ext>
                  </a:extLst>
                </a:gridCol>
                <a:gridCol w="767311">
                  <a:extLst>
                    <a:ext uri="{9D8B030D-6E8A-4147-A177-3AD203B41FA5}">
                      <a16:colId xmlns:a16="http://schemas.microsoft.com/office/drawing/2014/main" val="2274285110"/>
                    </a:ext>
                  </a:extLst>
                </a:gridCol>
                <a:gridCol w="1751472">
                  <a:extLst>
                    <a:ext uri="{9D8B030D-6E8A-4147-A177-3AD203B41FA5}">
                      <a16:colId xmlns:a16="http://schemas.microsoft.com/office/drawing/2014/main" val="4187988870"/>
                    </a:ext>
                  </a:extLst>
                </a:gridCol>
                <a:gridCol w="709994">
                  <a:extLst>
                    <a:ext uri="{9D8B030D-6E8A-4147-A177-3AD203B41FA5}">
                      <a16:colId xmlns:a16="http://schemas.microsoft.com/office/drawing/2014/main" val="2978889293"/>
                    </a:ext>
                  </a:extLst>
                </a:gridCol>
                <a:gridCol w="598351">
                  <a:extLst>
                    <a:ext uri="{9D8B030D-6E8A-4147-A177-3AD203B41FA5}">
                      <a16:colId xmlns:a16="http://schemas.microsoft.com/office/drawing/2014/main" val="34175733"/>
                    </a:ext>
                  </a:extLst>
                </a:gridCol>
                <a:gridCol w="476489">
                  <a:extLst>
                    <a:ext uri="{9D8B030D-6E8A-4147-A177-3AD203B41FA5}">
                      <a16:colId xmlns:a16="http://schemas.microsoft.com/office/drawing/2014/main" val="1381565449"/>
                    </a:ext>
                  </a:extLst>
                </a:gridCol>
                <a:gridCol w="567145">
                  <a:extLst>
                    <a:ext uri="{9D8B030D-6E8A-4147-A177-3AD203B41FA5}">
                      <a16:colId xmlns:a16="http://schemas.microsoft.com/office/drawing/2014/main" val="3355460602"/>
                    </a:ext>
                  </a:extLst>
                </a:gridCol>
              </a:tblGrid>
              <a:tr h="605407"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이름 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포지션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입단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소속팀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방어율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탈삼진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70323"/>
                  </a:ext>
                </a:extLst>
              </a:tr>
              <a:tr h="434652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류현진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투수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020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토론토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블루제이스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.32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63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4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5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21451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21B6A4B-8FA8-B74C-8E32-3F2216F802D4}"/>
              </a:ext>
            </a:extLst>
          </p:cNvPr>
          <p:cNvSpPr txBox="1"/>
          <p:nvPr/>
        </p:nvSpPr>
        <p:spPr>
          <a:xfrm>
            <a:off x="1662716" y="4668755"/>
            <a:ext cx="827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korean</a:t>
            </a:r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9AE85D-7741-B341-98BA-5EF64A87D3AF}"/>
              </a:ext>
            </a:extLst>
          </p:cNvPr>
          <p:cNvSpPr txBox="1"/>
          <p:nvPr/>
        </p:nvSpPr>
        <p:spPr>
          <a:xfrm>
            <a:off x="6122072" y="4694126"/>
            <a:ext cx="848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pitcher</a:t>
            </a:r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1758E6-BBBD-B04D-9EB6-057BBE69479A}"/>
              </a:ext>
            </a:extLst>
          </p:cNvPr>
          <p:cNvSpPr txBox="1"/>
          <p:nvPr/>
        </p:nvSpPr>
        <p:spPr>
          <a:xfrm>
            <a:off x="1469440" y="6379097"/>
            <a:ext cx="7217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pd.merge</a:t>
            </a:r>
            <a:r>
              <a:rPr kumimoji="1" lang="en-US" altLang="ko-Kore-KR" dirty="0"/>
              <a:t>(</a:t>
            </a:r>
            <a:r>
              <a:rPr kumimoji="1" lang="en-US" altLang="ko-Kore-KR" dirty="0" err="1"/>
              <a:t>korean,pitcher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left_on</a:t>
            </a:r>
            <a:r>
              <a:rPr kumimoji="1" lang="en-US" altLang="ko-Kore-KR" dirty="0"/>
              <a:t>=“</a:t>
            </a:r>
            <a:r>
              <a:rPr kumimoji="1" lang="ko-KR" altLang="en-US" dirty="0"/>
              <a:t>이름</a:t>
            </a:r>
            <a:r>
              <a:rPr kumimoji="1" lang="en-US" altLang="ko-KR" dirty="0"/>
              <a:t>”,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right_on</a:t>
            </a:r>
            <a:r>
              <a:rPr kumimoji="1" lang="en-US" altLang="ko-KR" dirty="0"/>
              <a:t>=“</a:t>
            </a:r>
            <a:r>
              <a:rPr kumimoji="1" lang="ko-KR" altLang="en-US" dirty="0"/>
              <a:t>이름</a:t>
            </a:r>
            <a:r>
              <a:rPr kumimoji="1" lang="en-US" altLang="ko-KR" dirty="0"/>
              <a:t>”.</a:t>
            </a:r>
            <a:r>
              <a:rPr kumimoji="1" lang="ko-KR" altLang="en-US" dirty="0"/>
              <a:t> </a:t>
            </a:r>
            <a:r>
              <a:rPr kumimoji="1" lang="en-US" altLang="ko-KR" dirty="0"/>
              <a:t>how=“inner”)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54413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82F1237-FFBE-8145-87F6-1D471FC5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984250"/>
            <a:ext cx="6502400" cy="488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ED53C9-5231-CE40-85FA-B0B107FA36A1}"/>
              </a:ext>
            </a:extLst>
          </p:cNvPr>
          <p:cNvSpPr txBox="1"/>
          <p:nvPr/>
        </p:nvSpPr>
        <p:spPr>
          <a:xfrm>
            <a:off x="1802296" y="622852"/>
            <a:ext cx="6205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데이터프레임 병합은 다음과 같은 방식으로 행해질 수 있다</a:t>
            </a:r>
            <a:r>
              <a:rPr kumimoji="1" lang="en-US" altLang="ko-KR" dirty="0"/>
              <a:t>.</a:t>
            </a:r>
            <a:r>
              <a:rPr kumimoji="1" lang="ko-KR" altLang="en-US"/>
              <a:t> 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F0C027-D6C9-5846-83B6-94DF3E26DE55}"/>
              </a:ext>
            </a:extLst>
          </p:cNvPr>
          <p:cNvSpPr txBox="1"/>
          <p:nvPr/>
        </p:nvSpPr>
        <p:spPr>
          <a:xfrm>
            <a:off x="3644348" y="2120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84914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25142" y="0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강의 계획서 </a:t>
            </a:r>
            <a:endParaRPr lang="en-US" sz="3600" b="1" dirty="0">
              <a:latin typeface="Arial"/>
              <a:cs typeface="Arial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476926" y="646331"/>
          <a:ext cx="6876011" cy="5869815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964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11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980"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수업내용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067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강의 개요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유닉스 기초 및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MSA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분석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텍스트 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프로세싱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및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BLAST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이용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쉘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스크립팅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54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4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 기초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I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5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 기초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II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6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프로세싱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기초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(Pandas)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 및 데이터 시각화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8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Kallisto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lang="en-US" b="1" dirty="0">
                        <a:solidFill>
                          <a:schemeClr val="accent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Differential Expression Analysis</a:t>
                      </a:r>
                      <a:endParaRPr lang="en-US" b="1" dirty="0">
                        <a:solidFill>
                          <a:schemeClr val="accent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8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10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Network Analysis and Go analysis</a:t>
                      </a:r>
                      <a:endParaRPr lang="en-US" b="1" dirty="0">
                        <a:solidFill>
                          <a:schemeClr val="accent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9989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11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단백질 구조 데이터 시각화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: </a:t>
                      </a:r>
                      <a:r>
                        <a:rPr lang="en-US" altLang="ko-KR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PyMol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&amp; </a:t>
                      </a:r>
                      <a:r>
                        <a:rPr lang="en-US" altLang="ko-KR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ChimeraX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단백질 구조 예측 및 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PDB </a:t>
                      </a:r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파일 분석 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:Rosetta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13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단백질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lang="ko-KR" altLang="en-US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펩타이드</a:t>
                      </a:r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도킹 및 단백질 디자인 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:Rosetta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14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구조 기반 약물후보물질 발굴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: </a:t>
                      </a:r>
                      <a:r>
                        <a:rPr lang="en-US" altLang="ko-KR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Autodock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vina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9C271A3-99F3-E64C-9DB0-9E30DDAC44F1}"/>
              </a:ext>
            </a:extLst>
          </p:cNvPr>
          <p:cNvSpPr txBox="1"/>
          <p:nvPr/>
        </p:nvSpPr>
        <p:spPr>
          <a:xfrm>
            <a:off x="7406024" y="2151543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활용</a:t>
            </a:r>
            <a:r>
              <a:rPr kumimoji="1" lang="ko-KR" altLang="en-US" b="1" dirty="0"/>
              <a:t> 기본기술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B3B000-7AC5-AA46-A34A-0B26BEE304E8}"/>
              </a:ext>
            </a:extLst>
          </p:cNvPr>
          <p:cNvSpPr txBox="1"/>
          <p:nvPr/>
        </p:nvSpPr>
        <p:spPr>
          <a:xfrm>
            <a:off x="7521440" y="433712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전사체</a:t>
            </a:r>
            <a:r>
              <a:rPr kumimoji="1" lang="ko-KR" altLang="en-US" b="1" dirty="0"/>
              <a:t> 분석</a:t>
            </a:r>
            <a:endParaRPr kumimoji="1" lang="ko-Kore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F2DBA5-8AE8-6449-AEE4-315D6F0CE30F}"/>
              </a:ext>
            </a:extLst>
          </p:cNvPr>
          <p:cNvSpPr txBox="1"/>
          <p:nvPr/>
        </p:nvSpPr>
        <p:spPr>
          <a:xfrm>
            <a:off x="7406024" y="5662108"/>
            <a:ext cx="190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단백질 구조 분석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921660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1FB7AB-0ACA-1F4B-8CE8-8B551236C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444" y="274638"/>
            <a:ext cx="8442356" cy="11430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우리가 접하는 많은 생물학 관련 데이터는</a:t>
            </a:r>
            <a:r>
              <a:rPr lang="en-US" altLang="ko-KR" sz="2800" b="1" dirty="0">
                <a:latin typeface="Arial" charset="0"/>
                <a:ea typeface="Arial" charset="0"/>
                <a:cs typeface="Arial" charset="0"/>
              </a:rPr>
              <a:t>..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CE2A42-4353-824D-83CD-98A023B84CE5}"/>
              </a:ext>
            </a:extLst>
          </p:cNvPr>
          <p:cNvSpPr txBox="1"/>
          <p:nvPr/>
        </p:nvSpPr>
        <p:spPr>
          <a:xfrm>
            <a:off x="106017" y="1670076"/>
            <a:ext cx="5166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테이블</a:t>
            </a:r>
            <a:r>
              <a:rPr kumimoji="1" lang="ko-KR" altLang="en-US" b="1" dirty="0"/>
              <a:t> 형태의 데이터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엑셀 등의 표 데이터이다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BF4B5B-E832-F449-8286-39F7F1161658}"/>
              </a:ext>
            </a:extLst>
          </p:cNvPr>
          <p:cNvSpPr txBox="1"/>
          <p:nvPr/>
        </p:nvSpPr>
        <p:spPr>
          <a:xfrm>
            <a:off x="106017" y="2251184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가령</a:t>
            </a:r>
            <a:r>
              <a:rPr kumimoji="1" lang="en-US" altLang="ko-Kore-KR" dirty="0"/>
              <a:t>…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E06ABF-7AB7-C943-BFC2-9B09FB9BAA09}"/>
              </a:ext>
            </a:extLst>
          </p:cNvPr>
          <p:cNvSpPr txBox="1"/>
          <p:nvPr/>
        </p:nvSpPr>
        <p:spPr>
          <a:xfrm>
            <a:off x="106017" y="2688288"/>
            <a:ext cx="2547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RNA</a:t>
            </a:r>
            <a:r>
              <a:rPr kumimoji="1" lang="en-US" altLang="ko-KR" b="1" dirty="0"/>
              <a:t>-Seq</a:t>
            </a:r>
            <a:r>
              <a:rPr kumimoji="1" lang="ko-KR" altLang="en-US" b="1" dirty="0"/>
              <a:t>의 정량 데이터 </a:t>
            </a:r>
            <a:endParaRPr kumimoji="1" lang="ko-Kore-KR" altLang="en-US" b="1" dirty="0"/>
          </a:p>
        </p:txBody>
      </p:sp>
      <p:pic>
        <p:nvPicPr>
          <p:cNvPr id="10" name="그림 9" descr="텍스트, 신문, 전면이(가) 표시된 사진&#10;&#10;자동 생성된 설명">
            <a:extLst>
              <a:ext uri="{FF2B5EF4-FFF2-40B4-BE49-F238E27FC236}">
                <a16:creationId xmlns:a16="http://schemas.microsoft.com/office/drawing/2014/main" id="{6AC7C6BC-2FE2-A44A-A9ED-2E1B6E8FD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7620"/>
            <a:ext cx="9144000" cy="369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17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B69461-9104-694A-B2A6-05057B5589E2}"/>
              </a:ext>
            </a:extLst>
          </p:cNvPr>
          <p:cNvSpPr txBox="1"/>
          <p:nvPr/>
        </p:nvSpPr>
        <p:spPr>
          <a:xfrm>
            <a:off x="3199220" y="262535"/>
            <a:ext cx="36005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/>
              <a:t>지놈</a:t>
            </a:r>
            <a:r>
              <a:rPr kumimoji="1" lang="ko-KR" altLang="en-US" sz="2000" b="1" dirty="0"/>
              <a:t> </a:t>
            </a:r>
            <a:r>
              <a:rPr kumimoji="1" lang="ko-KR" altLang="en-US" sz="2000" b="1" dirty="0" err="1"/>
              <a:t>시퀀싱의</a:t>
            </a:r>
            <a:r>
              <a:rPr kumimoji="1" lang="ko-KR" altLang="en-US" sz="2000" b="1" dirty="0"/>
              <a:t> </a:t>
            </a:r>
            <a:r>
              <a:rPr kumimoji="1" lang="en-US" altLang="ko-KR" sz="2000" b="1" dirty="0"/>
              <a:t>Annotation Data</a:t>
            </a:r>
            <a:endParaRPr kumimoji="1" lang="ko-Kore-KR" altLang="en-US" sz="2000" b="1" dirty="0"/>
          </a:p>
        </p:txBody>
      </p:sp>
      <p:pic>
        <p:nvPicPr>
          <p:cNvPr id="6" name="그림 5" descr="컴퓨터이(가) 표시된 사진&#10;&#10;자동 생성된 설명">
            <a:extLst>
              <a:ext uri="{FF2B5EF4-FFF2-40B4-BE49-F238E27FC236}">
                <a16:creationId xmlns:a16="http://schemas.microsoft.com/office/drawing/2014/main" id="{80E3ABAA-65C3-D54F-8F1A-2FC698B4A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8154"/>
            <a:ext cx="9144000" cy="490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629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4D1A8C-1580-3B43-8B17-3F4C89585ECA}"/>
              </a:ext>
            </a:extLst>
          </p:cNvPr>
          <p:cNvSpPr txBox="1"/>
          <p:nvPr/>
        </p:nvSpPr>
        <p:spPr>
          <a:xfrm>
            <a:off x="3199220" y="262535"/>
            <a:ext cx="29460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GO Term Association Data</a:t>
            </a:r>
            <a:endParaRPr kumimoji="1" lang="ko-Kore-KR" alt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0694CF-4A48-9545-AFFD-00A704289449}"/>
              </a:ext>
            </a:extLst>
          </p:cNvPr>
          <p:cNvSpPr txBox="1"/>
          <p:nvPr/>
        </p:nvSpPr>
        <p:spPr>
          <a:xfrm>
            <a:off x="1850805" y="6226133"/>
            <a:ext cx="5642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단순히</a:t>
            </a:r>
            <a:r>
              <a:rPr kumimoji="1" lang="ko-KR" altLang="en-US" b="1" dirty="0"/>
              <a:t> 데이터를 보는 것만으로는 엑셀로도 가능하나</a:t>
            </a:r>
            <a:r>
              <a:rPr kumimoji="1" lang="en-US" altLang="ko-KR" b="1" dirty="0"/>
              <a:t>..</a:t>
            </a:r>
            <a:endParaRPr kumimoji="1" lang="ko-Kore-KR" altLang="en-US" b="1"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350C559-813A-DB4A-B44B-4D68CB788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058" y="880216"/>
            <a:ext cx="5427456" cy="509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2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F76800-4080-514C-87CA-3CE27450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444" y="274638"/>
            <a:ext cx="8442356" cy="11430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테이블 형태의 자료  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그림 4" descr="텍스트, 신문, 전면이(가) 표시된 사진&#10;&#10;자동 생성된 설명">
            <a:extLst>
              <a:ext uri="{FF2B5EF4-FFF2-40B4-BE49-F238E27FC236}">
                <a16:creationId xmlns:a16="http://schemas.microsoft.com/office/drawing/2014/main" id="{8C936FCD-43A3-7F4F-9A39-E0AD16FB2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18" y="1135353"/>
            <a:ext cx="6520430" cy="26347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337531-1335-064C-ADFF-2EBBFEE86EF1}"/>
              </a:ext>
            </a:extLst>
          </p:cNvPr>
          <p:cNvSpPr txBox="1"/>
          <p:nvPr/>
        </p:nvSpPr>
        <p:spPr>
          <a:xfrm>
            <a:off x="2252867" y="3784828"/>
            <a:ext cx="403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데이터에서 필요한 것만 추출하여</a:t>
            </a:r>
            <a:r>
              <a:rPr kumimoji="1" lang="en-US" altLang="ko-KR" dirty="0"/>
              <a:t>…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B76976-8DEE-BC46-A726-19FCA54EE2B6}"/>
              </a:ext>
            </a:extLst>
          </p:cNvPr>
          <p:cNvSpPr txBox="1"/>
          <p:nvPr/>
        </p:nvSpPr>
        <p:spPr>
          <a:xfrm>
            <a:off x="1797613" y="4043669"/>
            <a:ext cx="6724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다른</a:t>
            </a:r>
            <a:r>
              <a:rPr kumimoji="1" lang="ko-KR" altLang="en-US" dirty="0"/>
              <a:t> 테이블에 있는 연관 데이터와 연결하는 등의 복잡한 작업은</a:t>
            </a:r>
            <a:r>
              <a:rPr kumimoji="1" lang="en-US" altLang="ko-KR" dirty="0"/>
              <a:t>..</a:t>
            </a:r>
            <a:endParaRPr kumimoji="1" lang="ko-Kore-KR" altLang="en-US" dirty="0"/>
          </a:p>
        </p:txBody>
      </p:sp>
      <p:pic>
        <p:nvPicPr>
          <p:cNvPr id="8" name="그림 7" descr="컴퓨터이(가) 표시된 사진&#10;&#10;자동 생성된 설명">
            <a:extLst>
              <a:ext uri="{FF2B5EF4-FFF2-40B4-BE49-F238E27FC236}">
                <a16:creationId xmlns:a16="http://schemas.microsoft.com/office/drawing/2014/main" id="{E3FD80C5-26C8-C04D-8E30-15114A6CB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13" y="4427690"/>
            <a:ext cx="4320209" cy="231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00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74C7AE-BB40-1E43-AC4A-513FD14C1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444" y="274638"/>
            <a:ext cx="8442356" cy="11430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테이블 형태의 자료 분석 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754FC0-ACAA-F043-A637-E44E9057B145}"/>
              </a:ext>
            </a:extLst>
          </p:cNvPr>
          <p:cNvSpPr txBox="1"/>
          <p:nvPr/>
        </p:nvSpPr>
        <p:spPr>
          <a:xfrm>
            <a:off x="569843" y="1550504"/>
            <a:ext cx="7018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파이썬에서는</a:t>
            </a:r>
            <a:r>
              <a:rPr kumimoji="1" lang="ko-KR" altLang="en-US" b="1" dirty="0"/>
              <a:t> 이러한 테이블 형태의 자료를 </a:t>
            </a:r>
            <a:r>
              <a:rPr kumimoji="1" lang="ko-KR" altLang="en-US" b="1" dirty="0" err="1"/>
              <a:t>분석하는것을</a:t>
            </a:r>
            <a:r>
              <a:rPr kumimoji="1" lang="ko-KR" altLang="en-US" b="1" dirty="0"/>
              <a:t> 도와주는 </a:t>
            </a:r>
            <a:endParaRPr kumimoji="1" lang="en-US" altLang="ko-KR" b="1" dirty="0"/>
          </a:p>
          <a:p>
            <a:r>
              <a:rPr kumimoji="1" lang="ko-KR" altLang="en-US" b="1" dirty="0"/>
              <a:t>모듈이 존재한다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9B0C9F9-F375-A341-9CC9-8D1D2D2BD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15149"/>
            <a:ext cx="9144000" cy="29914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29B670-48DC-F14F-A5FA-C584A69F1270}"/>
              </a:ext>
            </a:extLst>
          </p:cNvPr>
          <p:cNvSpPr txBox="1"/>
          <p:nvPr/>
        </p:nvSpPr>
        <p:spPr>
          <a:xfrm>
            <a:off x="3249779" y="5706609"/>
            <a:ext cx="2644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pandas.pydata.org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D8525E-4176-2A41-97D0-40221EAC2337}"/>
              </a:ext>
            </a:extLst>
          </p:cNvPr>
          <p:cNvSpPr txBox="1"/>
          <p:nvPr/>
        </p:nvSpPr>
        <p:spPr>
          <a:xfrm>
            <a:off x="1488623" y="6281530"/>
            <a:ext cx="616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Anaconda</a:t>
            </a:r>
            <a:r>
              <a:rPr kumimoji="1" lang="ko-KR" altLang="en-US" b="1" dirty="0"/>
              <a:t>로 </a:t>
            </a:r>
            <a:r>
              <a:rPr kumimoji="1" lang="ko-KR" altLang="en-US" b="1" dirty="0" err="1"/>
              <a:t>파이썬을</a:t>
            </a:r>
            <a:r>
              <a:rPr kumimoji="1" lang="ko-KR" altLang="en-US" b="1" dirty="0"/>
              <a:t> 설치할 경우 기본적으로 같이 설치됨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805175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Pandas is..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Not like this</a:t>
            </a:r>
            <a:r>
              <a:rPr lang="is-IS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2311400"/>
            <a:ext cx="4165600" cy="27524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57" y="1417638"/>
            <a:ext cx="7435850" cy="43885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74900" y="5988732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More like this</a:t>
            </a:r>
            <a:r>
              <a:rPr lang="is-IS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367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157490"/>
            <a:ext cx="8229600" cy="1143000"/>
          </a:xfrm>
        </p:spPr>
        <p:txBody>
          <a:bodyPr/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Excel spreadsheet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1417638"/>
            <a:ext cx="7435850" cy="43885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86499" y="3427238"/>
            <a:ext cx="295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&lt;- Different Data in row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2100" y="6294710"/>
            <a:ext cx="375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Different kinds of data</a:t>
            </a:r>
            <a:r>
              <a:rPr lang="ko-KR" altLang="en-US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ko-KR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in column</a:t>
            </a:r>
            <a:endParaRPr lang="en-US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6091518" y="2326341"/>
            <a:ext cx="13447" cy="32138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941294" y="5806170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703106" y="5806170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608541" y="5807657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177800" y="5821840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33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32019</TotalTime>
  <Words>443</Words>
  <Application>Microsoft Macintosh PowerPoint</Application>
  <PresentationFormat>화면 슬라이드 쇼(4:3)</PresentationFormat>
  <Paragraphs>137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테마</vt:lpstr>
      <vt:lpstr>생물학 연구를 위한 컴퓨터 사용기술</vt:lpstr>
      <vt:lpstr>PowerPoint 프레젠테이션</vt:lpstr>
      <vt:lpstr>우리가 접하는 많은 생물학 관련 데이터는..</vt:lpstr>
      <vt:lpstr>PowerPoint 프레젠테이션</vt:lpstr>
      <vt:lpstr>PowerPoint 프레젠테이션</vt:lpstr>
      <vt:lpstr>테이블 형태의 자료  </vt:lpstr>
      <vt:lpstr>테이블 형태의 자료 분석 </vt:lpstr>
      <vt:lpstr>Pandas is..</vt:lpstr>
      <vt:lpstr>Excel spreadsheet</vt:lpstr>
      <vt:lpstr>데이터프레임 &amp; 시리즈 </vt:lpstr>
      <vt:lpstr>데이터프레임 merge 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 for  Modern Biology Research </dc:title>
  <dc:creator>Suk Namgoong</dc:creator>
  <cp:lastModifiedBy>남궁 석</cp:lastModifiedBy>
  <cp:revision>386</cp:revision>
  <dcterms:created xsi:type="dcterms:W3CDTF">2015-09-01T12:18:54Z</dcterms:created>
  <dcterms:modified xsi:type="dcterms:W3CDTF">2020-04-16T02:54:38Z</dcterms:modified>
</cp:coreProperties>
</file>